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9" r:id="rId3"/>
    <p:sldId id="258" r:id="rId4"/>
    <p:sldId id="260" r:id="rId5"/>
    <p:sldId id="257" r:id="rId6"/>
    <p:sldId id="262" r:id="rId7"/>
    <p:sldId id="261" r:id="rId8"/>
    <p:sldId id="270" r:id="rId9"/>
    <p:sldId id="267" r:id="rId10"/>
    <p:sldId id="263" r:id="rId11"/>
    <p:sldId id="264" r:id="rId12"/>
    <p:sldId id="265" r:id="rId13"/>
    <p:sldId id="266" r:id="rId14"/>
    <p:sldId id="268" r:id="rId15"/>
    <p:sldId id="269" r:id="rId16"/>
    <p:sldId id="272" r:id="rId17"/>
    <p:sldId id="273" r:id="rId18"/>
    <p:sldId id="271" r:id="rId19"/>
    <p:sldId id="274" r:id="rId20"/>
    <p:sldId id="275" r:id="rId21"/>
    <p:sldId id="276" r:id="rId22"/>
    <p:sldId id="278" r:id="rId23"/>
    <p:sldId id="277" r:id="rId24"/>
    <p:sldId id="279" r:id="rId25"/>
    <p:sldId id="282" r:id="rId26"/>
    <p:sldId id="280" r:id="rId27"/>
    <p:sldId id="284" r:id="rId28"/>
    <p:sldId id="283" r:id="rId29"/>
    <p:sldId id="285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10B6C-291C-2B43-9307-D940CF3F5FAF}" type="datetimeFigureOut">
              <a:rPr lang="en-US" smtClean="0"/>
              <a:t>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43E0A-672C-164A-B490-2463258F8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47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D1EF-3C66-4782-BC0D-0B9E77835F9E}" type="datetimeFigureOut">
              <a:rPr lang="en-US" smtClean="0"/>
              <a:t>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211D-C260-4636-A838-65E865F64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02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603CB-47ED-4BD2-9B63-C1CF431E62D4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4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02827-B671-A847-B1EF-0DD927E54E6A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25649" y="4643060"/>
            <a:ext cx="6076653" cy="3816048"/>
          </a:xfrm>
          <a:ln/>
        </p:spPr>
        <p:txBody>
          <a:bodyPr/>
          <a:lstStyle/>
          <a:p>
            <a:pPr>
              <a:defRPr/>
            </a:pPr>
            <a:r>
              <a:rPr lang="en-US"/>
              <a:t>  We have to characterize signals so that we can determine their properties.  This can be done analytically, but we will take a qualitative approach.  The analytical characterization of signals will be covered in Telcom 2060.  </a:t>
            </a:r>
          </a:p>
          <a:p>
            <a:pPr>
              <a:defRPr/>
            </a:pPr>
            <a:r>
              <a:rPr lang="en-US"/>
              <a:t>  Characterizing the signal allows us to consider the ability of signals to carry information under a variety of circumstances.  You will recall that different cable types had different susceptibilities:  UTP had high attenuation and noise susceptibility, both of which were reduced by STP, coax, and, finally, optical fibers.</a:t>
            </a:r>
          </a:p>
        </p:txBody>
      </p:sp>
      <p:sp>
        <p:nvSpPr>
          <p:cNvPr id="22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73138" y="528638"/>
            <a:ext cx="4927600" cy="369570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6740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sosceles Triangle 13"/>
          <p:cNvSpPr/>
          <p:nvPr userDrawn="1"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gular Pentagon 15"/>
          <p:cNvSpPr/>
          <p:nvPr userDrawn="1"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 userDrawn="1"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FE3F8-E23E-9849-9983-087EF22D0AE7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4042B-F140-C840-91BF-4AA0E0A8206F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798D-5454-6442-A98B-79B8CB99D866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/>
              <a:buChar char="•"/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2C04-D4B9-6641-A94E-B8E58D1AC611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51008-6BCC-D542-B241-4BB1A6E8D711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9EBA0-D9C3-4344-9BBE-B17E24C1BC6C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67CBE-CC73-EE4E-9798-6B0BFD5FA625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F250-8AF7-7341-8996-985547DDD5C4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osceles Triangle 9"/>
          <p:cNvSpPr/>
          <p:nvPr userDrawn="1"/>
        </p:nvSpPr>
        <p:spPr>
          <a:xfrm>
            <a:off x="0" y="5460628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89194" y="5460628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 userDrawn="1"/>
        </p:nvSpPr>
        <p:spPr>
          <a:xfrm>
            <a:off x="942708" y="5434440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 userDrawn="1"/>
        </p:nvSpPr>
        <p:spPr>
          <a:xfrm>
            <a:off x="1309323" y="5486816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3195E-9F2C-044E-8801-E3CCA7D72E5C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781C88F-64ED-AF4F-AE38-FD1CF7A154A1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E057-B75E-1C46-8900-7C91900B8A3B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0" y="5460212"/>
            <a:ext cx="981994" cy="877300"/>
          </a:xfrm>
          <a:prstGeom prst="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194" y="5460212"/>
            <a:ext cx="798689" cy="877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C87B1C-533A-7E48-A9CA-C01D28C739C2}" type="datetime1">
              <a:rPr lang="en-US" smtClean="0"/>
              <a:t>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gular Pentagon 10"/>
          <p:cNvSpPr/>
          <p:nvPr/>
        </p:nvSpPr>
        <p:spPr>
          <a:xfrm>
            <a:off x="942708" y="5434024"/>
            <a:ext cx="837973" cy="903488"/>
          </a:xfrm>
          <a:prstGeom prst="pentagon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1309323" y="5486400"/>
            <a:ext cx="916527" cy="86420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indianapublicmedia.org/amomentofscience/files/2009/07/3705-940x626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Physical Layer (2): Signals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Signals and their properties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Signals are changes in energy that can be detected at the receiver</a:t>
            </a:r>
          </a:p>
          <a:p>
            <a:r>
              <a:rPr lang="en-US" smtClean="0"/>
              <a:t>Good signals can provide</a:t>
            </a:r>
          </a:p>
          <a:p>
            <a:pPr lvl="1"/>
            <a:r>
              <a:rPr lang="en-US" smtClean="0"/>
              <a:t>Easy detection by receiver (simply tune in)</a:t>
            </a:r>
          </a:p>
          <a:p>
            <a:pPr lvl="1"/>
            <a:r>
              <a:rPr lang="en-US" smtClean="0"/>
              <a:t>Immunity from noise (compare FM vs. AM)</a:t>
            </a:r>
          </a:p>
          <a:p>
            <a:pPr lvl="1"/>
            <a:r>
              <a:rPr lang="en-US" smtClean="0"/>
              <a:t>Efficient use of bandwidth </a:t>
            </a:r>
          </a:p>
          <a:p>
            <a:pPr lvl="1"/>
            <a:r>
              <a:rPr lang="en-US" smtClean="0"/>
              <a:t>Multiplexing</a:t>
            </a:r>
          </a:p>
          <a:p>
            <a:pPr lvl="2"/>
            <a:r>
              <a:rPr lang="en-US" smtClean="0"/>
              <a:t>Combine many signals at sending end and separate them at the receiving end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0"/>
            <a:ext cx="2794000" cy="684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Impacts of improved signaling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28844" y="5735153"/>
            <a:ext cx="365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See http</a:t>
            </a:r>
            <a:r>
              <a:rPr lang="en-US" dirty="0"/>
              <a:t>://</a:t>
            </a:r>
            <a:r>
              <a:rPr lang="en-US" dirty="0" err="1"/>
              <a:t>www.a-bc.co.uk</a:t>
            </a:r>
            <a:r>
              <a:rPr lang="en-US" dirty="0"/>
              <a:t>/</a:t>
            </a:r>
            <a:r>
              <a:rPr lang="en-US" dirty="0" err="1"/>
              <a:t>dab.html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5791234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Easy reception</a:t>
            </a:r>
          </a:p>
          <a:p>
            <a:pPr lvl="1"/>
            <a:r>
              <a:rPr lang="en-US" dirty="0" smtClean="0"/>
              <a:t>CDMA signals are much easier to detect than older analog signals</a:t>
            </a:r>
          </a:p>
          <a:p>
            <a:pPr lvl="1"/>
            <a:r>
              <a:rPr lang="en-US" dirty="0" smtClean="0"/>
              <a:t>Modern cell phones require less transmission power to send detectable signals, and can be smaller in size</a:t>
            </a:r>
          </a:p>
          <a:p>
            <a:r>
              <a:rPr lang="en-US" dirty="0" smtClean="0"/>
              <a:t>Noise resistance</a:t>
            </a:r>
          </a:p>
          <a:p>
            <a:pPr lvl="1"/>
            <a:r>
              <a:rPr lang="en-US" dirty="0" smtClean="0"/>
              <a:t>FM has much better noise resistance than AM</a:t>
            </a:r>
          </a:p>
          <a:p>
            <a:pPr lvl="1"/>
            <a:r>
              <a:rPr lang="en-US" dirty="0" smtClean="0"/>
              <a:t>Hi-fi music transmission is possible over broadcast radio using FM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5593" y="63017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upload.wikimedia.org</a:t>
            </a:r>
            <a:r>
              <a:rPr lang="en-US" sz="1400" dirty="0"/>
              <a:t>/</a:t>
            </a:r>
            <a:r>
              <a:rPr lang="en-US" sz="1400" dirty="0" err="1"/>
              <a:t>wikipedia</a:t>
            </a:r>
            <a:r>
              <a:rPr lang="en-US" sz="1400" dirty="0"/>
              <a:t>/commons/thumb/7/74/DynaTAC8000X.jpg/220px-DynaTAC8000X.jpg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Impacts of improved signaling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Efficient utilization of bandwidth</a:t>
            </a:r>
          </a:p>
          <a:p>
            <a:pPr lvl="1"/>
            <a:r>
              <a:rPr lang="en-US" dirty="0" smtClean="0"/>
              <a:t>Data compression and improved signaling allow eight hi-definition TV channels to be transmitted using the same bandwidth as one traditional analog TV channel</a:t>
            </a:r>
          </a:p>
          <a:p>
            <a:pPr lvl="1"/>
            <a:r>
              <a:rPr lang="en-US" dirty="0" smtClean="0"/>
              <a:t>The remaining bandwidth is being auctioned for cell-phone usage</a:t>
            </a:r>
          </a:p>
          <a:p>
            <a:r>
              <a:rPr lang="en-US" dirty="0" smtClean="0"/>
              <a:t>Multiplexing</a:t>
            </a:r>
          </a:p>
          <a:p>
            <a:pPr lvl="1"/>
            <a:r>
              <a:rPr lang="en-US" dirty="0" smtClean="0"/>
              <a:t>Radio, TV, cell phones, fire, police, </a:t>
            </a:r>
            <a:r>
              <a:rPr lang="en-US" dirty="0" err="1" smtClean="0"/>
              <a:t>wi-fi</a:t>
            </a:r>
            <a:r>
              <a:rPr lang="en-US" dirty="0" smtClean="0"/>
              <a:t> and other users can easily transmit signals over the same medium (air)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Categories of signals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7543800" cy="194822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All signals involve creating change at the sending end that can be detected at the receiving end</a:t>
            </a:r>
          </a:p>
          <a:p>
            <a:r>
              <a:rPr lang="en-US" dirty="0" smtClean="0"/>
              <a:t>Common approaches</a:t>
            </a:r>
          </a:p>
          <a:p>
            <a:pPr lvl="1"/>
            <a:r>
              <a:rPr lang="en-US" dirty="0" smtClean="0"/>
              <a:t>Turn a switch on or off depending upon whether data to send is 0 or 1 (digital signal)</a:t>
            </a:r>
          </a:p>
          <a:p>
            <a:pPr lvl="1"/>
            <a:r>
              <a:rPr lang="en-US" dirty="0" smtClean="0"/>
              <a:t>Create a sine wave and change (modulate) its amplitude or frequency, hence the names AM and </a:t>
            </a:r>
            <a:r>
              <a:rPr lang="en-US" dirty="0"/>
              <a:t>F</a:t>
            </a:r>
            <a:r>
              <a:rPr lang="en-US" dirty="0" smtClean="0"/>
              <a:t>M (analog signal)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pic>
        <p:nvPicPr>
          <p:cNvPr id="6" name="Picture 5" descr="analog-syst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98" y="3878559"/>
            <a:ext cx="6826864" cy="18618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9655" y="5756926"/>
            <a:ext cx="143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 Signal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1783274"/>
          </a:xfrm>
        </p:spPr>
        <p:txBody>
          <a:bodyPr/>
          <a:lstStyle/>
          <a:p>
            <a:r>
              <a:rPr lang="en-US" dirty="0" smtClean="0"/>
              <a:t>Continuous </a:t>
            </a:r>
            <a:r>
              <a:rPr lang="en-US" dirty="0"/>
              <a:t>variation in time</a:t>
            </a:r>
          </a:p>
          <a:p>
            <a:r>
              <a:rPr lang="en-US" dirty="0"/>
              <a:t>Information is contained in each </a:t>
            </a:r>
            <a:r>
              <a:rPr lang="en-US" b="1" dirty="0"/>
              <a:t>absolute</a:t>
            </a:r>
            <a:r>
              <a:rPr lang="en-US" dirty="0"/>
              <a:t> signal level at each point in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063355" y="4150990"/>
            <a:ext cx="6572250" cy="1281112"/>
          </a:xfrm>
          <a:custGeom>
            <a:avLst/>
            <a:gdLst/>
            <a:ahLst/>
            <a:cxnLst>
              <a:cxn ang="0">
                <a:pos x="28" y="386"/>
              </a:cxn>
              <a:cxn ang="0">
                <a:pos x="108" y="345"/>
              </a:cxn>
              <a:cxn ang="0">
                <a:pos x="181" y="286"/>
              </a:cxn>
              <a:cxn ang="0">
                <a:pos x="241" y="212"/>
              </a:cxn>
              <a:cxn ang="0">
                <a:pos x="302" y="152"/>
              </a:cxn>
              <a:cxn ang="0">
                <a:pos x="381" y="78"/>
              </a:cxn>
              <a:cxn ang="0">
                <a:pos x="448" y="33"/>
              </a:cxn>
              <a:cxn ang="0">
                <a:pos x="529" y="25"/>
              </a:cxn>
              <a:cxn ang="0">
                <a:pos x="608" y="72"/>
              </a:cxn>
              <a:cxn ang="0">
                <a:pos x="662" y="145"/>
              </a:cxn>
              <a:cxn ang="0">
                <a:pos x="822" y="178"/>
              </a:cxn>
              <a:cxn ang="0">
                <a:pos x="903" y="159"/>
              </a:cxn>
              <a:cxn ang="0">
                <a:pos x="989" y="212"/>
              </a:cxn>
              <a:cxn ang="0">
                <a:pos x="1015" y="292"/>
              </a:cxn>
              <a:cxn ang="0">
                <a:pos x="1048" y="372"/>
              </a:cxn>
              <a:cxn ang="0">
                <a:pos x="1103" y="445"/>
              </a:cxn>
              <a:cxn ang="0">
                <a:pos x="1162" y="519"/>
              </a:cxn>
              <a:cxn ang="0">
                <a:pos x="1242" y="579"/>
              </a:cxn>
              <a:cxn ang="0">
                <a:pos x="1342" y="633"/>
              </a:cxn>
              <a:cxn ang="0">
                <a:pos x="1403" y="686"/>
              </a:cxn>
              <a:cxn ang="0">
                <a:pos x="1470" y="760"/>
              </a:cxn>
              <a:cxn ang="0">
                <a:pos x="1556" y="806"/>
              </a:cxn>
              <a:cxn ang="0">
                <a:pos x="1642" y="800"/>
              </a:cxn>
              <a:cxn ang="0">
                <a:pos x="1729" y="772"/>
              </a:cxn>
              <a:cxn ang="0">
                <a:pos x="1790" y="713"/>
              </a:cxn>
              <a:cxn ang="0">
                <a:pos x="1842" y="639"/>
              </a:cxn>
              <a:cxn ang="0">
                <a:pos x="1916" y="566"/>
              </a:cxn>
              <a:cxn ang="0">
                <a:pos x="2004" y="553"/>
              </a:cxn>
              <a:cxn ang="0">
                <a:pos x="2082" y="586"/>
              </a:cxn>
              <a:cxn ang="0">
                <a:pos x="2131" y="660"/>
              </a:cxn>
              <a:cxn ang="0">
                <a:pos x="2204" y="686"/>
              </a:cxn>
              <a:cxn ang="0">
                <a:pos x="2284" y="667"/>
              </a:cxn>
              <a:cxn ang="0">
                <a:pos x="2371" y="660"/>
              </a:cxn>
              <a:cxn ang="0">
                <a:pos x="2450" y="686"/>
              </a:cxn>
              <a:cxn ang="0">
                <a:pos x="2531" y="693"/>
              </a:cxn>
              <a:cxn ang="0">
                <a:pos x="2617" y="600"/>
              </a:cxn>
              <a:cxn ang="0">
                <a:pos x="2676" y="439"/>
              </a:cxn>
              <a:cxn ang="0">
                <a:pos x="2724" y="333"/>
              </a:cxn>
              <a:cxn ang="0">
                <a:pos x="2798" y="345"/>
              </a:cxn>
              <a:cxn ang="0">
                <a:pos x="2838" y="453"/>
              </a:cxn>
              <a:cxn ang="0">
                <a:pos x="2904" y="545"/>
              </a:cxn>
              <a:cxn ang="0">
                <a:pos x="3024" y="627"/>
              </a:cxn>
              <a:cxn ang="0">
                <a:pos x="3098" y="653"/>
              </a:cxn>
              <a:cxn ang="0">
                <a:pos x="3171" y="593"/>
              </a:cxn>
              <a:cxn ang="0">
                <a:pos x="3251" y="492"/>
              </a:cxn>
              <a:cxn ang="0">
                <a:pos x="3310" y="300"/>
              </a:cxn>
              <a:cxn ang="0">
                <a:pos x="3338" y="186"/>
              </a:cxn>
              <a:cxn ang="0">
                <a:pos x="3384" y="105"/>
              </a:cxn>
              <a:cxn ang="0">
                <a:pos x="3477" y="33"/>
              </a:cxn>
              <a:cxn ang="0">
                <a:pos x="3558" y="25"/>
              </a:cxn>
              <a:cxn ang="0">
                <a:pos x="3638" y="38"/>
              </a:cxn>
              <a:cxn ang="0">
                <a:pos x="3724" y="59"/>
              </a:cxn>
              <a:cxn ang="0">
                <a:pos x="3805" y="119"/>
              </a:cxn>
              <a:cxn ang="0">
                <a:pos x="3885" y="145"/>
              </a:cxn>
              <a:cxn ang="0">
                <a:pos x="3965" y="112"/>
              </a:cxn>
              <a:cxn ang="0">
                <a:pos x="4025" y="59"/>
              </a:cxn>
              <a:cxn ang="0">
                <a:pos x="4099" y="0"/>
              </a:cxn>
            </a:cxnLst>
            <a:rect l="0" t="0" r="r" b="b"/>
            <a:pathLst>
              <a:path w="4140" h="807">
                <a:moveTo>
                  <a:pt x="0" y="453"/>
                </a:moveTo>
                <a:lnTo>
                  <a:pt x="2" y="426"/>
                </a:lnTo>
                <a:lnTo>
                  <a:pt x="14" y="405"/>
                </a:lnTo>
                <a:lnTo>
                  <a:pt x="28" y="386"/>
                </a:lnTo>
                <a:lnTo>
                  <a:pt x="48" y="372"/>
                </a:lnTo>
                <a:lnTo>
                  <a:pt x="69" y="359"/>
                </a:lnTo>
                <a:lnTo>
                  <a:pt x="88" y="352"/>
                </a:lnTo>
                <a:lnTo>
                  <a:pt x="108" y="345"/>
                </a:lnTo>
                <a:lnTo>
                  <a:pt x="128" y="326"/>
                </a:lnTo>
                <a:lnTo>
                  <a:pt x="141" y="305"/>
                </a:lnTo>
                <a:lnTo>
                  <a:pt x="162" y="292"/>
                </a:lnTo>
                <a:lnTo>
                  <a:pt x="181" y="286"/>
                </a:lnTo>
                <a:lnTo>
                  <a:pt x="195" y="266"/>
                </a:lnTo>
                <a:lnTo>
                  <a:pt x="214" y="252"/>
                </a:lnTo>
                <a:lnTo>
                  <a:pt x="222" y="233"/>
                </a:lnTo>
                <a:lnTo>
                  <a:pt x="241" y="212"/>
                </a:lnTo>
                <a:lnTo>
                  <a:pt x="255" y="192"/>
                </a:lnTo>
                <a:lnTo>
                  <a:pt x="275" y="178"/>
                </a:lnTo>
                <a:lnTo>
                  <a:pt x="281" y="159"/>
                </a:lnTo>
                <a:lnTo>
                  <a:pt x="302" y="152"/>
                </a:lnTo>
                <a:lnTo>
                  <a:pt x="322" y="133"/>
                </a:lnTo>
                <a:lnTo>
                  <a:pt x="348" y="112"/>
                </a:lnTo>
                <a:lnTo>
                  <a:pt x="369" y="100"/>
                </a:lnTo>
                <a:lnTo>
                  <a:pt x="381" y="78"/>
                </a:lnTo>
                <a:lnTo>
                  <a:pt x="403" y="72"/>
                </a:lnTo>
                <a:lnTo>
                  <a:pt x="408" y="52"/>
                </a:lnTo>
                <a:lnTo>
                  <a:pt x="429" y="45"/>
                </a:lnTo>
                <a:lnTo>
                  <a:pt x="448" y="33"/>
                </a:lnTo>
                <a:lnTo>
                  <a:pt x="469" y="25"/>
                </a:lnTo>
                <a:lnTo>
                  <a:pt x="489" y="25"/>
                </a:lnTo>
                <a:lnTo>
                  <a:pt x="508" y="25"/>
                </a:lnTo>
                <a:lnTo>
                  <a:pt x="529" y="25"/>
                </a:lnTo>
                <a:lnTo>
                  <a:pt x="548" y="33"/>
                </a:lnTo>
                <a:lnTo>
                  <a:pt x="569" y="52"/>
                </a:lnTo>
                <a:lnTo>
                  <a:pt x="589" y="59"/>
                </a:lnTo>
                <a:lnTo>
                  <a:pt x="608" y="72"/>
                </a:lnTo>
                <a:lnTo>
                  <a:pt x="615" y="100"/>
                </a:lnTo>
                <a:lnTo>
                  <a:pt x="636" y="105"/>
                </a:lnTo>
                <a:lnTo>
                  <a:pt x="642" y="125"/>
                </a:lnTo>
                <a:lnTo>
                  <a:pt x="662" y="145"/>
                </a:lnTo>
                <a:lnTo>
                  <a:pt x="708" y="159"/>
                </a:lnTo>
                <a:lnTo>
                  <a:pt x="762" y="178"/>
                </a:lnTo>
                <a:lnTo>
                  <a:pt x="803" y="178"/>
                </a:lnTo>
                <a:lnTo>
                  <a:pt x="822" y="178"/>
                </a:lnTo>
                <a:lnTo>
                  <a:pt x="842" y="178"/>
                </a:lnTo>
                <a:lnTo>
                  <a:pt x="862" y="172"/>
                </a:lnTo>
                <a:lnTo>
                  <a:pt x="882" y="166"/>
                </a:lnTo>
                <a:lnTo>
                  <a:pt x="903" y="159"/>
                </a:lnTo>
                <a:lnTo>
                  <a:pt x="922" y="166"/>
                </a:lnTo>
                <a:lnTo>
                  <a:pt x="948" y="186"/>
                </a:lnTo>
                <a:lnTo>
                  <a:pt x="970" y="192"/>
                </a:lnTo>
                <a:lnTo>
                  <a:pt x="989" y="212"/>
                </a:lnTo>
                <a:lnTo>
                  <a:pt x="996" y="233"/>
                </a:lnTo>
                <a:lnTo>
                  <a:pt x="1003" y="252"/>
                </a:lnTo>
                <a:lnTo>
                  <a:pt x="1015" y="272"/>
                </a:lnTo>
                <a:lnTo>
                  <a:pt x="1015" y="292"/>
                </a:lnTo>
                <a:lnTo>
                  <a:pt x="1015" y="312"/>
                </a:lnTo>
                <a:lnTo>
                  <a:pt x="1022" y="333"/>
                </a:lnTo>
                <a:lnTo>
                  <a:pt x="1042" y="352"/>
                </a:lnTo>
                <a:lnTo>
                  <a:pt x="1048" y="372"/>
                </a:lnTo>
                <a:lnTo>
                  <a:pt x="1070" y="386"/>
                </a:lnTo>
                <a:lnTo>
                  <a:pt x="1082" y="405"/>
                </a:lnTo>
                <a:lnTo>
                  <a:pt x="1096" y="426"/>
                </a:lnTo>
                <a:lnTo>
                  <a:pt x="1103" y="445"/>
                </a:lnTo>
                <a:lnTo>
                  <a:pt x="1123" y="466"/>
                </a:lnTo>
                <a:lnTo>
                  <a:pt x="1129" y="486"/>
                </a:lnTo>
                <a:lnTo>
                  <a:pt x="1148" y="500"/>
                </a:lnTo>
                <a:lnTo>
                  <a:pt x="1162" y="519"/>
                </a:lnTo>
                <a:lnTo>
                  <a:pt x="1182" y="533"/>
                </a:lnTo>
                <a:lnTo>
                  <a:pt x="1203" y="553"/>
                </a:lnTo>
                <a:lnTo>
                  <a:pt x="1223" y="566"/>
                </a:lnTo>
                <a:lnTo>
                  <a:pt x="1242" y="579"/>
                </a:lnTo>
                <a:lnTo>
                  <a:pt x="1262" y="593"/>
                </a:lnTo>
                <a:lnTo>
                  <a:pt x="1303" y="600"/>
                </a:lnTo>
                <a:lnTo>
                  <a:pt x="1323" y="613"/>
                </a:lnTo>
                <a:lnTo>
                  <a:pt x="1342" y="633"/>
                </a:lnTo>
                <a:lnTo>
                  <a:pt x="1362" y="646"/>
                </a:lnTo>
                <a:lnTo>
                  <a:pt x="1370" y="667"/>
                </a:lnTo>
                <a:lnTo>
                  <a:pt x="1389" y="667"/>
                </a:lnTo>
                <a:lnTo>
                  <a:pt x="1403" y="686"/>
                </a:lnTo>
                <a:lnTo>
                  <a:pt x="1423" y="693"/>
                </a:lnTo>
                <a:lnTo>
                  <a:pt x="1442" y="713"/>
                </a:lnTo>
                <a:lnTo>
                  <a:pt x="1463" y="739"/>
                </a:lnTo>
                <a:lnTo>
                  <a:pt x="1470" y="760"/>
                </a:lnTo>
                <a:lnTo>
                  <a:pt x="1496" y="772"/>
                </a:lnTo>
                <a:lnTo>
                  <a:pt x="1515" y="793"/>
                </a:lnTo>
                <a:lnTo>
                  <a:pt x="1537" y="800"/>
                </a:lnTo>
                <a:lnTo>
                  <a:pt x="1556" y="806"/>
                </a:lnTo>
                <a:lnTo>
                  <a:pt x="1576" y="806"/>
                </a:lnTo>
                <a:lnTo>
                  <a:pt x="1603" y="806"/>
                </a:lnTo>
                <a:lnTo>
                  <a:pt x="1623" y="800"/>
                </a:lnTo>
                <a:lnTo>
                  <a:pt x="1642" y="800"/>
                </a:lnTo>
                <a:lnTo>
                  <a:pt x="1663" y="800"/>
                </a:lnTo>
                <a:lnTo>
                  <a:pt x="1682" y="793"/>
                </a:lnTo>
                <a:lnTo>
                  <a:pt x="1703" y="780"/>
                </a:lnTo>
                <a:lnTo>
                  <a:pt x="1729" y="772"/>
                </a:lnTo>
                <a:lnTo>
                  <a:pt x="1742" y="753"/>
                </a:lnTo>
                <a:lnTo>
                  <a:pt x="1763" y="739"/>
                </a:lnTo>
                <a:lnTo>
                  <a:pt x="1770" y="719"/>
                </a:lnTo>
                <a:lnTo>
                  <a:pt x="1790" y="713"/>
                </a:lnTo>
                <a:lnTo>
                  <a:pt x="1796" y="693"/>
                </a:lnTo>
                <a:lnTo>
                  <a:pt x="1816" y="680"/>
                </a:lnTo>
                <a:lnTo>
                  <a:pt x="1837" y="660"/>
                </a:lnTo>
                <a:lnTo>
                  <a:pt x="1842" y="639"/>
                </a:lnTo>
                <a:lnTo>
                  <a:pt x="1863" y="619"/>
                </a:lnTo>
                <a:lnTo>
                  <a:pt x="1882" y="605"/>
                </a:lnTo>
                <a:lnTo>
                  <a:pt x="1896" y="586"/>
                </a:lnTo>
                <a:lnTo>
                  <a:pt x="1916" y="566"/>
                </a:lnTo>
                <a:lnTo>
                  <a:pt x="1937" y="559"/>
                </a:lnTo>
                <a:lnTo>
                  <a:pt x="1963" y="553"/>
                </a:lnTo>
                <a:lnTo>
                  <a:pt x="1982" y="553"/>
                </a:lnTo>
                <a:lnTo>
                  <a:pt x="2004" y="553"/>
                </a:lnTo>
                <a:lnTo>
                  <a:pt x="2023" y="553"/>
                </a:lnTo>
                <a:lnTo>
                  <a:pt x="2043" y="559"/>
                </a:lnTo>
                <a:lnTo>
                  <a:pt x="2063" y="572"/>
                </a:lnTo>
                <a:lnTo>
                  <a:pt x="2082" y="586"/>
                </a:lnTo>
                <a:lnTo>
                  <a:pt x="2090" y="605"/>
                </a:lnTo>
                <a:lnTo>
                  <a:pt x="2109" y="619"/>
                </a:lnTo>
                <a:lnTo>
                  <a:pt x="2117" y="639"/>
                </a:lnTo>
                <a:lnTo>
                  <a:pt x="2131" y="660"/>
                </a:lnTo>
                <a:lnTo>
                  <a:pt x="2143" y="680"/>
                </a:lnTo>
                <a:lnTo>
                  <a:pt x="2164" y="686"/>
                </a:lnTo>
                <a:lnTo>
                  <a:pt x="2183" y="686"/>
                </a:lnTo>
                <a:lnTo>
                  <a:pt x="2204" y="686"/>
                </a:lnTo>
                <a:lnTo>
                  <a:pt x="2223" y="672"/>
                </a:lnTo>
                <a:lnTo>
                  <a:pt x="2243" y="667"/>
                </a:lnTo>
                <a:lnTo>
                  <a:pt x="2264" y="667"/>
                </a:lnTo>
                <a:lnTo>
                  <a:pt x="2284" y="667"/>
                </a:lnTo>
                <a:lnTo>
                  <a:pt x="2304" y="667"/>
                </a:lnTo>
                <a:lnTo>
                  <a:pt x="2331" y="660"/>
                </a:lnTo>
                <a:lnTo>
                  <a:pt x="2350" y="660"/>
                </a:lnTo>
                <a:lnTo>
                  <a:pt x="2371" y="660"/>
                </a:lnTo>
                <a:lnTo>
                  <a:pt x="2390" y="667"/>
                </a:lnTo>
                <a:lnTo>
                  <a:pt x="2410" y="667"/>
                </a:lnTo>
                <a:lnTo>
                  <a:pt x="2431" y="672"/>
                </a:lnTo>
                <a:lnTo>
                  <a:pt x="2450" y="686"/>
                </a:lnTo>
                <a:lnTo>
                  <a:pt x="2471" y="693"/>
                </a:lnTo>
                <a:lnTo>
                  <a:pt x="2490" y="693"/>
                </a:lnTo>
                <a:lnTo>
                  <a:pt x="2510" y="693"/>
                </a:lnTo>
                <a:lnTo>
                  <a:pt x="2531" y="693"/>
                </a:lnTo>
                <a:lnTo>
                  <a:pt x="2550" y="686"/>
                </a:lnTo>
                <a:lnTo>
                  <a:pt x="2571" y="667"/>
                </a:lnTo>
                <a:lnTo>
                  <a:pt x="2590" y="653"/>
                </a:lnTo>
                <a:lnTo>
                  <a:pt x="2617" y="600"/>
                </a:lnTo>
                <a:lnTo>
                  <a:pt x="2637" y="545"/>
                </a:lnTo>
                <a:lnTo>
                  <a:pt x="2643" y="505"/>
                </a:lnTo>
                <a:lnTo>
                  <a:pt x="2664" y="459"/>
                </a:lnTo>
                <a:lnTo>
                  <a:pt x="2676" y="439"/>
                </a:lnTo>
                <a:lnTo>
                  <a:pt x="2690" y="419"/>
                </a:lnTo>
                <a:lnTo>
                  <a:pt x="2698" y="378"/>
                </a:lnTo>
                <a:lnTo>
                  <a:pt x="2717" y="352"/>
                </a:lnTo>
                <a:lnTo>
                  <a:pt x="2724" y="333"/>
                </a:lnTo>
                <a:lnTo>
                  <a:pt x="2743" y="319"/>
                </a:lnTo>
                <a:lnTo>
                  <a:pt x="2764" y="319"/>
                </a:lnTo>
                <a:lnTo>
                  <a:pt x="2784" y="326"/>
                </a:lnTo>
                <a:lnTo>
                  <a:pt x="2798" y="345"/>
                </a:lnTo>
                <a:lnTo>
                  <a:pt x="2804" y="372"/>
                </a:lnTo>
                <a:lnTo>
                  <a:pt x="2817" y="400"/>
                </a:lnTo>
                <a:lnTo>
                  <a:pt x="2831" y="426"/>
                </a:lnTo>
                <a:lnTo>
                  <a:pt x="2838" y="453"/>
                </a:lnTo>
                <a:lnTo>
                  <a:pt x="2857" y="478"/>
                </a:lnTo>
                <a:lnTo>
                  <a:pt x="2871" y="505"/>
                </a:lnTo>
                <a:lnTo>
                  <a:pt x="2884" y="526"/>
                </a:lnTo>
                <a:lnTo>
                  <a:pt x="2904" y="545"/>
                </a:lnTo>
                <a:lnTo>
                  <a:pt x="2951" y="572"/>
                </a:lnTo>
                <a:lnTo>
                  <a:pt x="2977" y="593"/>
                </a:lnTo>
                <a:lnTo>
                  <a:pt x="3004" y="613"/>
                </a:lnTo>
                <a:lnTo>
                  <a:pt x="3024" y="627"/>
                </a:lnTo>
                <a:lnTo>
                  <a:pt x="3043" y="646"/>
                </a:lnTo>
                <a:lnTo>
                  <a:pt x="3057" y="667"/>
                </a:lnTo>
                <a:lnTo>
                  <a:pt x="3077" y="667"/>
                </a:lnTo>
                <a:lnTo>
                  <a:pt x="3098" y="653"/>
                </a:lnTo>
                <a:lnTo>
                  <a:pt x="3117" y="646"/>
                </a:lnTo>
                <a:lnTo>
                  <a:pt x="3138" y="639"/>
                </a:lnTo>
                <a:lnTo>
                  <a:pt x="3151" y="613"/>
                </a:lnTo>
                <a:lnTo>
                  <a:pt x="3171" y="593"/>
                </a:lnTo>
                <a:lnTo>
                  <a:pt x="3191" y="572"/>
                </a:lnTo>
                <a:lnTo>
                  <a:pt x="3210" y="545"/>
                </a:lnTo>
                <a:lnTo>
                  <a:pt x="3231" y="519"/>
                </a:lnTo>
                <a:lnTo>
                  <a:pt x="3251" y="492"/>
                </a:lnTo>
                <a:lnTo>
                  <a:pt x="3271" y="445"/>
                </a:lnTo>
                <a:lnTo>
                  <a:pt x="3291" y="392"/>
                </a:lnTo>
                <a:lnTo>
                  <a:pt x="3305" y="339"/>
                </a:lnTo>
                <a:lnTo>
                  <a:pt x="3310" y="300"/>
                </a:lnTo>
                <a:lnTo>
                  <a:pt x="3324" y="245"/>
                </a:lnTo>
                <a:lnTo>
                  <a:pt x="3331" y="226"/>
                </a:lnTo>
                <a:lnTo>
                  <a:pt x="3338" y="205"/>
                </a:lnTo>
                <a:lnTo>
                  <a:pt x="3338" y="186"/>
                </a:lnTo>
                <a:lnTo>
                  <a:pt x="3351" y="166"/>
                </a:lnTo>
                <a:lnTo>
                  <a:pt x="3357" y="145"/>
                </a:lnTo>
                <a:lnTo>
                  <a:pt x="3365" y="119"/>
                </a:lnTo>
                <a:lnTo>
                  <a:pt x="3384" y="105"/>
                </a:lnTo>
                <a:lnTo>
                  <a:pt x="3391" y="86"/>
                </a:lnTo>
                <a:lnTo>
                  <a:pt x="3405" y="66"/>
                </a:lnTo>
                <a:lnTo>
                  <a:pt x="3432" y="52"/>
                </a:lnTo>
                <a:lnTo>
                  <a:pt x="3477" y="33"/>
                </a:lnTo>
                <a:lnTo>
                  <a:pt x="3498" y="25"/>
                </a:lnTo>
                <a:lnTo>
                  <a:pt x="3518" y="19"/>
                </a:lnTo>
                <a:lnTo>
                  <a:pt x="3538" y="19"/>
                </a:lnTo>
                <a:lnTo>
                  <a:pt x="3558" y="25"/>
                </a:lnTo>
                <a:lnTo>
                  <a:pt x="3577" y="33"/>
                </a:lnTo>
                <a:lnTo>
                  <a:pt x="3598" y="38"/>
                </a:lnTo>
                <a:lnTo>
                  <a:pt x="3618" y="38"/>
                </a:lnTo>
                <a:lnTo>
                  <a:pt x="3638" y="38"/>
                </a:lnTo>
                <a:lnTo>
                  <a:pt x="3665" y="38"/>
                </a:lnTo>
                <a:lnTo>
                  <a:pt x="3684" y="38"/>
                </a:lnTo>
                <a:lnTo>
                  <a:pt x="3705" y="52"/>
                </a:lnTo>
                <a:lnTo>
                  <a:pt x="3724" y="59"/>
                </a:lnTo>
                <a:lnTo>
                  <a:pt x="3744" y="66"/>
                </a:lnTo>
                <a:lnTo>
                  <a:pt x="3765" y="78"/>
                </a:lnTo>
                <a:lnTo>
                  <a:pt x="3785" y="105"/>
                </a:lnTo>
                <a:lnTo>
                  <a:pt x="3805" y="119"/>
                </a:lnTo>
                <a:lnTo>
                  <a:pt x="3824" y="133"/>
                </a:lnTo>
                <a:lnTo>
                  <a:pt x="3844" y="138"/>
                </a:lnTo>
                <a:lnTo>
                  <a:pt x="3865" y="145"/>
                </a:lnTo>
                <a:lnTo>
                  <a:pt x="3885" y="145"/>
                </a:lnTo>
                <a:lnTo>
                  <a:pt x="3905" y="145"/>
                </a:lnTo>
                <a:lnTo>
                  <a:pt x="3924" y="145"/>
                </a:lnTo>
                <a:lnTo>
                  <a:pt x="3944" y="125"/>
                </a:lnTo>
                <a:lnTo>
                  <a:pt x="3965" y="112"/>
                </a:lnTo>
                <a:lnTo>
                  <a:pt x="3985" y="105"/>
                </a:lnTo>
                <a:lnTo>
                  <a:pt x="3999" y="86"/>
                </a:lnTo>
                <a:lnTo>
                  <a:pt x="4018" y="78"/>
                </a:lnTo>
                <a:lnTo>
                  <a:pt x="4025" y="59"/>
                </a:lnTo>
                <a:lnTo>
                  <a:pt x="4038" y="38"/>
                </a:lnTo>
                <a:lnTo>
                  <a:pt x="4058" y="19"/>
                </a:lnTo>
                <a:lnTo>
                  <a:pt x="4077" y="5"/>
                </a:lnTo>
                <a:lnTo>
                  <a:pt x="4099" y="0"/>
                </a:lnTo>
                <a:lnTo>
                  <a:pt x="4118" y="0"/>
                </a:lnTo>
                <a:lnTo>
                  <a:pt x="4139" y="0"/>
                </a:lnTo>
              </a:path>
            </a:pathLst>
          </a:custGeom>
          <a:noFill/>
          <a:ln w="317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39138" y="4849674"/>
            <a:ext cx="6927585" cy="3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804021" y="3381575"/>
            <a:ext cx="16495" cy="2556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21378" y="4998133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(seconds)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86367" y="4210291"/>
            <a:ext cx="175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Amplitude(volts)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812572" y="4279492"/>
            <a:ext cx="3636679" cy="603176"/>
            <a:chOff x="2812572" y="4279492"/>
            <a:chExt cx="3636679" cy="60317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12572" y="4279492"/>
              <a:ext cx="3620185" cy="9339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49251" y="4288831"/>
              <a:ext cx="0" cy="59383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amplitude values take on a finite set of values</a:t>
            </a:r>
          </a:p>
          <a:p>
            <a:pPr lvl="1"/>
            <a:r>
              <a:rPr lang="en-US" dirty="0" smtClean="0"/>
              <a:t>Information is contained in discrete, well defined levels</a:t>
            </a:r>
          </a:p>
          <a:p>
            <a:pPr lvl="1"/>
            <a:r>
              <a:rPr lang="en-US" dirty="0" smtClean="0"/>
              <a:t>Two-levels =&gt; binary</a:t>
            </a:r>
          </a:p>
          <a:p>
            <a:pPr lvl="1"/>
            <a:r>
              <a:rPr lang="en-US" dirty="0" smtClean="0"/>
              <a:t>Multiple levels</a:t>
            </a:r>
          </a:p>
          <a:p>
            <a:pPr lvl="2"/>
            <a:r>
              <a:rPr lang="en-US" dirty="0" smtClean="0"/>
              <a:t>M-</a:t>
            </a:r>
            <a:r>
              <a:rPr lang="en-US" dirty="0" err="1" smtClean="0"/>
              <a:t>Ary</a:t>
            </a:r>
            <a:r>
              <a:rPr lang="en-US" dirty="0" smtClean="0"/>
              <a:t> for M levels</a:t>
            </a:r>
          </a:p>
          <a:p>
            <a:pPr lvl="2"/>
            <a:r>
              <a:rPr lang="en-US" dirty="0" smtClean="0"/>
              <a:t>Still carry bits!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517" y="3601175"/>
            <a:ext cx="4466018" cy="23703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73965" y="5905385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(seconds)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583207" y="4573193"/>
            <a:ext cx="175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Amplitude(volts)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and Aperiodic Signals</a:t>
            </a:r>
            <a:endParaRPr lang="en-US" dirty="0"/>
          </a:p>
        </p:txBody>
      </p:sp>
      <p:sp>
        <p:nvSpPr>
          <p:cNvPr id="49155" name="Rectangle 5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Periodic: pattern repeated over time (e.g., sine wave)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Aperiodic: no repeated pattern to the signal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general-period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8" y="2617570"/>
            <a:ext cx="6471931" cy="2490129"/>
          </a:xfrm>
          <a:prstGeom prst="rect">
            <a:avLst/>
          </a:prstGeom>
        </p:spPr>
      </p:pic>
      <p:pic>
        <p:nvPicPr>
          <p:cNvPr id="5" name="Picture 4" descr="general-aperiodi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5" y="5302031"/>
            <a:ext cx="3606055" cy="1072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727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Sinusoids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3892936"/>
            <a:ext cx="7543800" cy="19761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Sinusoids are periodic</a:t>
            </a:r>
          </a:p>
          <a:p>
            <a:r>
              <a:rPr lang="en-US" dirty="0" smtClean="0"/>
              <a:t>The idea of “frequency” is easiest with sinusoids</a:t>
            </a:r>
          </a:p>
          <a:p>
            <a:r>
              <a:rPr lang="en-US" dirty="0" smtClean="0"/>
              <a:t>Typical form: </a:t>
            </a:r>
            <a:r>
              <a:rPr lang="en-US" i="1" dirty="0" smtClean="0"/>
              <a:t>s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= </a:t>
            </a:r>
            <a:r>
              <a:rPr lang="en-US" i="1" dirty="0" err="1" smtClean="0"/>
              <a:t>A</a:t>
            </a:r>
            <a:r>
              <a:rPr lang="en-US" dirty="0" err="1" smtClean="0"/>
              <a:t>cos</a:t>
            </a:r>
            <a:r>
              <a:rPr lang="en-US" dirty="0" smtClean="0"/>
              <a:t>(2π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c</a:t>
            </a:r>
            <a:r>
              <a:rPr lang="en-US" i="1" dirty="0" err="1" smtClean="0"/>
              <a:t>t</a:t>
            </a:r>
            <a:r>
              <a:rPr lang="en-US" dirty="0" smtClean="0"/>
              <a:t> + </a:t>
            </a:r>
            <a:r>
              <a:rPr lang="en-US" i="1" dirty="0" smtClean="0"/>
              <a:t>φ)</a:t>
            </a:r>
            <a:endParaRPr lang="en-US" i="1" dirty="0"/>
          </a:p>
        </p:txBody>
      </p:sp>
      <p:pic>
        <p:nvPicPr>
          <p:cNvPr id="5" name="Picture 4" descr="cosine_period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80" y="1794071"/>
            <a:ext cx="6086378" cy="21508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40976" y="3447557"/>
            <a:ext cx="1533965" cy="7587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the frequency?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Sinusoids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b="1" i="1" dirty="0" smtClean="0">
                <a:latin typeface="Calibri"/>
                <a:cs typeface="Calibri"/>
              </a:rPr>
              <a:t>Frequency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 smtClean="0">
                <a:latin typeface="Calibri"/>
                <a:cs typeface="Calibri"/>
              </a:rPr>
              <a:t>f</a:t>
            </a:r>
            <a:r>
              <a:rPr lang="en-US" i="1" baseline="-25000" dirty="0" smtClean="0">
                <a:latin typeface="Calibri"/>
                <a:cs typeface="Calibri"/>
              </a:rPr>
              <a:t>c</a:t>
            </a:r>
            <a:r>
              <a:rPr lang="en-US" dirty="0" smtClean="0">
                <a:latin typeface="Calibri"/>
                <a:cs typeface="Calibri"/>
              </a:rPr>
              <a:t>)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latin typeface="Calibri"/>
                <a:cs typeface="Calibri"/>
              </a:rPr>
              <a:t>N</a:t>
            </a:r>
            <a:r>
              <a:rPr lang="en-US" dirty="0" smtClean="0">
                <a:latin typeface="Calibri"/>
                <a:cs typeface="Calibri"/>
              </a:rPr>
              <a:t>umber </a:t>
            </a:r>
            <a:r>
              <a:rPr lang="en-US" dirty="0">
                <a:latin typeface="Calibri"/>
                <a:cs typeface="Calibri"/>
              </a:rPr>
              <a:t>of repetitions per </a:t>
            </a:r>
            <a:r>
              <a:rPr lang="en-US" dirty="0" smtClean="0">
                <a:latin typeface="Calibri"/>
                <a:cs typeface="Calibri"/>
              </a:rPr>
              <a:t>second (</a:t>
            </a:r>
            <a:r>
              <a:rPr lang="en-US" sz="2600" dirty="0" smtClean="0">
                <a:latin typeface="Calibri"/>
                <a:cs typeface="Calibri"/>
              </a:rPr>
              <a:t>unit </a:t>
            </a:r>
            <a:r>
              <a:rPr lang="en-US" sz="2600" dirty="0">
                <a:latin typeface="Calibri"/>
                <a:cs typeface="Calibri"/>
              </a:rPr>
              <a:t>is </a:t>
            </a:r>
            <a:r>
              <a:rPr lang="en-US" sz="2600" dirty="0" smtClean="0">
                <a:latin typeface="Calibri"/>
                <a:cs typeface="Calibri"/>
              </a:rPr>
              <a:t>hertz):  </a:t>
            </a:r>
            <a:r>
              <a:rPr lang="en-US" sz="2600" dirty="0">
                <a:latin typeface="Calibri"/>
                <a:cs typeface="Calibri"/>
              </a:rPr>
              <a:t>5 KHz </a:t>
            </a:r>
            <a:r>
              <a:rPr lang="en-US" sz="2600" dirty="0">
                <a:latin typeface="Calibri"/>
                <a:cs typeface="Calibri"/>
                <a:sym typeface="Wingdings" charset="0"/>
              </a:rPr>
              <a:t> 5000 times per </a:t>
            </a:r>
            <a:r>
              <a:rPr lang="en-US" sz="2600" dirty="0" smtClean="0">
                <a:latin typeface="Calibri"/>
                <a:cs typeface="Calibri"/>
                <a:sym typeface="Wingdings" charset="0"/>
              </a:rPr>
              <a:t>second</a:t>
            </a:r>
            <a:endParaRPr lang="en-US" sz="2600" dirty="0">
              <a:latin typeface="Calibri"/>
              <a:cs typeface="Calibri"/>
            </a:endParaRPr>
          </a:p>
          <a:p>
            <a:pPr>
              <a:defRPr/>
            </a:pPr>
            <a:r>
              <a:rPr lang="en-US" b="1" i="1" dirty="0">
                <a:latin typeface="Calibri"/>
                <a:cs typeface="Calibri"/>
              </a:rPr>
              <a:t>Period 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>
                <a:latin typeface="Calibri"/>
                <a:cs typeface="Calibri"/>
              </a:rPr>
              <a:t>T</a:t>
            </a:r>
            <a:r>
              <a:rPr lang="en-US" dirty="0">
                <a:latin typeface="Calibri"/>
                <a:cs typeface="Calibri"/>
              </a:rPr>
              <a:t>) - amount of </a:t>
            </a:r>
            <a:r>
              <a:rPr lang="en-US" i="1" dirty="0">
                <a:latin typeface="Calibri"/>
                <a:cs typeface="Calibri"/>
              </a:rPr>
              <a:t>time</a:t>
            </a:r>
            <a:r>
              <a:rPr lang="en-US" dirty="0">
                <a:latin typeface="Calibri"/>
                <a:cs typeface="Calibri"/>
              </a:rPr>
              <a:t> it takes for one repetition of the signal</a:t>
            </a:r>
          </a:p>
          <a:p>
            <a:pPr marL="887095" lvl="1" indent="-325438">
              <a:buNone/>
              <a:defRPr/>
            </a:pPr>
            <a:r>
              <a:rPr lang="en-US" sz="2600" i="1" dirty="0">
                <a:latin typeface="Calibri"/>
                <a:cs typeface="Calibri"/>
              </a:rPr>
              <a:t>      T</a:t>
            </a:r>
            <a:r>
              <a:rPr lang="en-US" sz="2600" dirty="0">
                <a:latin typeface="Calibri"/>
                <a:cs typeface="Calibri"/>
              </a:rPr>
              <a:t> = 1/</a:t>
            </a:r>
            <a:r>
              <a:rPr lang="en-US" sz="2600" i="1" dirty="0">
                <a:latin typeface="Calibri"/>
                <a:cs typeface="Calibri"/>
              </a:rPr>
              <a:t>frequency = 1/f   5KHz </a:t>
            </a:r>
            <a:r>
              <a:rPr lang="en-US" sz="2600" i="1" dirty="0">
                <a:latin typeface="Calibri"/>
                <a:cs typeface="Calibri"/>
                <a:sym typeface="Wingdings"/>
              </a:rPr>
              <a:t> T = .2 </a:t>
            </a:r>
            <a:r>
              <a:rPr lang="en-US" sz="2600" i="1" dirty="0" err="1" smtClean="0">
                <a:latin typeface="Calibri"/>
                <a:cs typeface="Calibri"/>
                <a:sym typeface="Wingdings"/>
              </a:rPr>
              <a:t>ms</a:t>
            </a:r>
            <a:endParaRPr lang="en-US" sz="2600" i="1" dirty="0">
              <a:latin typeface="Calibri"/>
              <a:cs typeface="Calibri"/>
            </a:endParaRPr>
          </a:p>
          <a:p>
            <a:pPr>
              <a:defRPr/>
            </a:pPr>
            <a:r>
              <a:rPr lang="en-US" b="1" i="1" dirty="0">
                <a:latin typeface="Calibri"/>
                <a:cs typeface="Calibri"/>
              </a:rPr>
              <a:t>Phase</a:t>
            </a:r>
            <a:r>
              <a:rPr lang="en-US" dirty="0">
                <a:latin typeface="Calibri"/>
                <a:cs typeface="Calibri"/>
              </a:rPr>
              <a:t> (</a:t>
            </a:r>
            <a:r>
              <a:rPr lang="en-US" i="1" dirty="0">
                <a:latin typeface="Calibri"/>
                <a:cs typeface="Calibri"/>
                <a:sym typeface="Symbol" charset="0"/>
              </a:rPr>
              <a:t></a:t>
            </a:r>
            <a:r>
              <a:rPr lang="en-US" dirty="0">
                <a:latin typeface="Calibri"/>
                <a:cs typeface="Calibri"/>
              </a:rPr>
              <a:t>) - measure of the relative position in time within a single period of the signal</a:t>
            </a:r>
          </a:p>
          <a:p>
            <a:pPr>
              <a:defRPr/>
            </a:pPr>
            <a:r>
              <a:rPr lang="en-US" b="1" i="1" dirty="0">
                <a:latin typeface="Calibri"/>
                <a:cs typeface="Calibri"/>
              </a:rPr>
              <a:t>Wavelength</a:t>
            </a:r>
            <a:r>
              <a:rPr lang="en-US" dirty="0">
                <a:latin typeface="Calibri"/>
                <a:cs typeface="Calibri"/>
              </a:rPr>
              <a:t> (</a:t>
            </a:r>
            <a:r>
              <a:rPr lang="en-US" i="1" dirty="0">
                <a:latin typeface="Calibri"/>
                <a:cs typeface="Calibri"/>
                <a:sym typeface="Symbol" charset="0"/>
              </a:rPr>
              <a:t></a:t>
            </a:r>
            <a:r>
              <a:rPr lang="en-US" dirty="0">
                <a:latin typeface="Calibri"/>
                <a:cs typeface="Calibri"/>
              </a:rPr>
              <a:t>)  - distance occupied by a single cycle of the signal</a:t>
            </a:r>
          </a:p>
          <a:p>
            <a:pPr lvl="1">
              <a:defRPr/>
            </a:pPr>
            <a:r>
              <a:rPr lang="en-US" sz="2600" dirty="0">
                <a:latin typeface="Calibri"/>
                <a:cs typeface="Calibri"/>
              </a:rPr>
              <a:t>For electromagnetic waves in air </a:t>
            </a:r>
            <a:r>
              <a:rPr lang="en-US" sz="2600" i="1" dirty="0">
                <a:latin typeface="Calibri"/>
                <a:cs typeface="Calibri"/>
                <a:sym typeface="Symbol" charset="0"/>
              </a:rPr>
              <a:t> = c/f</a:t>
            </a:r>
            <a:r>
              <a:rPr lang="en-US" sz="2600" dirty="0">
                <a:latin typeface="Calibri"/>
                <a:cs typeface="Calibri"/>
                <a:sym typeface="Symbol" charset="0"/>
              </a:rPr>
              <a:t>   where </a:t>
            </a:r>
            <a:r>
              <a:rPr lang="en-US" sz="2600" i="1" dirty="0">
                <a:latin typeface="Calibri"/>
                <a:cs typeface="Calibri"/>
                <a:sym typeface="Symbol" charset="0"/>
              </a:rPr>
              <a:t>c</a:t>
            </a:r>
            <a:r>
              <a:rPr lang="en-US" sz="2600" dirty="0">
                <a:latin typeface="Calibri"/>
                <a:cs typeface="Calibri"/>
                <a:sym typeface="Symbol" charset="0"/>
              </a:rPr>
              <a:t> is the speed of light = 3 x 10</a:t>
            </a:r>
            <a:r>
              <a:rPr lang="en-US" sz="2600" baseline="30000" dirty="0">
                <a:latin typeface="Calibri"/>
                <a:cs typeface="Calibri"/>
                <a:sym typeface="Symbol" charset="0"/>
              </a:rPr>
              <a:t>8 </a:t>
            </a:r>
            <a:r>
              <a:rPr lang="en-US" sz="2600" dirty="0">
                <a:latin typeface="Calibri"/>
                <a:cs typeface="Calibri"/>
                <a:sym typeface="Symbol" charset="0"/>
              </a:rPr>
              <a:t>m/sec</a:t>
            </a:r>
            <a:endParaRPr lang="en-US" sz="2600" baseline="30000" dirty="0">
              <a:latin typeface="Calibri"/>
              <a:cs typeface="Calibri"/>
              <a:sym typeface="Symbol" charset="0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Sinusoids</a:t>
            </a:r>
            <a:endParaRPr lang="en-US" dirty="0"/>
          </a:p>
        </p:txBody>
      </p:sp>
      <p:pic>
        <p:nvPicPr>
          <p:cNvPr id="5" name="Picture 4" descr="sinusoi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57" y="1807424"/>
            <a:ext cx="6531724" cy="43929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Vs.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745947" cy="402336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Information depends on “uncertainty” and “surprise”</a:t>
            </a:r>
          </a:p>
          <a:p>
            <a:r>
              <a:rPr lang="en-US" dirty="0" smtClean="0"/>
              <a:t>Consider</a:t>
            </a:r>
          </a:p>
          <a:p>
            <a:pPr lvl="1"/>
            <a:r>
              <a:rPr lang="en-US" dirty="0" smtClean="0"/>
              <a:t>The sun is rising in the east</a:t>
            </a:r>
          </a:p>
          <a:p>
            <a:pPr lvl="1"/>
            <a:r>
              <a:rPr lang="en-US" dirty="0" smtClean="0"/>
              <a:t>I see a herd of elk near my house</a:t>
            </a:r>
          </a:p>
          <a:p>
            <a:pPr lvl="1"/>
            <a:r>
              <a:rPr lang="en-US" dirty="0" smtClean="0"/>
              <a:t>I see a red dragon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12" y="2111407"/>
            <a:ext cx="2880735" cy="1864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418" y="4019920"/>
            <a:ext cx="2851201" cy="1480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97265" y="5481186"/>
            <a:ext cx="43116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Which has the most surprise</a:t>
            </a:r>
            <a:r>
              <a:rPr lang="en-US" sz="3600" baseline="30000" dirty="0" smtClean="0"/>
              <a:t>?</a:t>
            </a:r>
          </a:p>
          <a:p>
            <a:endParaRPr lang="en-US" sz="1200" baseline="30000" dirty="0"/>
          </a:p>
          <a:p>
            <a:r>
              <a:rPr lang="en-US" sz="3600" baseline="30000" dirty="0"/>
              <a:t>Which has the </a:t>
            </a:r>
            <a:r>
              <a:rPr lang="en-US" sz="3600" baseline="30000" dirty="0" smtClean="0"/>
              <a:t>most information</a:t>
            </a:r>
            <a:r>
              <a:rPr lang="en-US" sz="3200" baseline="30000" dirty="0"/>
              <a:t>?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8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Trigonometric Identities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39" y="1939391"/>
            <a:ext cx="6433096" cy="41144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3276" y="2754747"/>
            <a:ext cx="1995804" cy="188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cos</a:t>
            </a:r>
            <a:r>
              <a:rPr lang="en-US" dirty="0" smtClean="0"/>
              <a:t> 2</a:t>
            </a:r>
            <a:r>
              <a:rPr lang="en-US" i="1" dirty="0" smtClean="0"/>
              <a:t>A</a:t>
            </a:r>
            <a:r>
              <a:rPr lang="en-US" dirty="0" smtClean="0"/>
              <a:t>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cos</a:t>
            </a:r>
            <a:r>
              <a:rPr lang="en-US" dirty="0" smtClean="0"/>
              <a:t> 0?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is sin 2</a:t>
            </a:r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Any periodic signal can be broken into a sum of </a:t>
            </a:r>
            <a:r>
              <a:rPr lang="en-US" b="1" dirty="0" smtClean="0"/>
              <a:t>weighted</a:t>
            </a:r>
            <a:r>
              <a:rPr lang="en-US" dirty="0" smtClean="0"/>
              <a:t> sinusoids</a:t>
            </a:r>
            <a:endParaRPr lang="en-US" dirty="0"/>
          </a:p>
          <a:p>
            <a:r>
              <a:rPr lang="en-US" dirty="0" smtClean="0"/>
              <a:t>The frequency </a:t>
            </a:r>
            <a:r>
              <a:rPr lang="en-US" i="1" dirty="0" smtClean="0"/>
              <a:t>f</a:t>
            </a:r>
            <a:r>
              <a:rPr lang="en-US" baseline="-25000" dirty="0" smtClean="0"/>
              <a:t>0</a:t>
            </a:r>
            <a:r>
              <a:rPr lang="en-US" dirty="0" smtClean="0"/>
              <a:t> is called the “fundamental” frequency</a:t>
            </a:r>
          </a:p>
          <a:p>
            <a:pPr lvl="1"/>
            <a:r>
              <a:rPr lang="en-US" dirty="0" smtClean="0"/>
              <a:t>Multiples of </a:t>
            </a:r>
            <a:r>
              <a:rPr lang="en-US" i="1" dirty="0" smtClean="0"/>
              <a:t>f</a:t>
            </a:r>
            <a:r>
              <a:rPr lang="en-US" baseline="-25000" dirty="0" smtClean="0"/>
              <a:t>0</a:t>
            </a:r>
            <a:r>
              <a:rPr lang="en-US" dirty="0" smtClean="0"/>
              <a:t> are called “harmonics”</a:t>
            </a:r>
          </a:p>
          <a:p>
            <a:r>
              <a:rPr lang="en-US" dirty="0" smtClean="0"/>
              <a:t>We only need the “weights”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n</a:t>
            </a:r>
            <a:r>
              <a:rPr lang="en-US" dirty="0" smtClean="0"/>
              <a:t> to get the actual signal (discrete)</a:t>
            </a:r>
          </a:p>
          <a:p>
            <a:pPr lvl="1"/>
            <a:r>
              <a:rPr lang="en-US" dirty="0" smtClean="0"/>
              <a:t>Think of the weights as “how much energy is there at that frequency”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37" y="5240741"/>
            <a:ext cx="4836568" cy="111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sinusoids and trigonometry?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80171" y="494865"/>
            <a:ext cx="1731897" cy="9402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 descr="fseries-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92" y="1872427"/>
            <a:ext cx="6801817" cy="4167240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6828620" y="1979459"/>
            <a:ext cx="940172" cy="19794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29655" y="1633053"/>
            <a:ext cx="12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Clarinet and Violin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violin and clarinet play the same note</a:t>
            </a:r>
            <a:br>
              <a:rPr lang="en-US" dirty="0"/>
            </a:br>
            <a:r>
              <a:rPr lang="en-US" dirty="0"/>
              <a:t>A sinusoid at the note’s fundamental frequency </a:t>
            </a:r>
            <a:r>
              <a:rPr lang="en-US" i="1" dirty="0"/>
              <a:t>f</a:t>
            </a:r>
            <a:r>
              <a:rPr lang="en-US" baseline="-25000" dirty="0"/>
              <a:t>0</a:t>
            </a:r>
            <a:r>
              <a:rPr lang="en-US" dirty="0"/>
              <a:t> For example, </a:t>
            </a:r>
            <a:r>
              <a:rPr lang="en-US" i="1" dirty="0"/>
              <a:t>f</a:t>
            </a:r>
            <a:r>
              <a:rPr lang="en-US" baseline="-25000" dirty="0"/>
              <a:t>0</a:t>
            </a:r>
            <a:r>
              <a:rPr lang="en-US" dirty="0"/>
              <a:t> = 440 Hz for “middle A” </a:t>
            </a:r>
          </a:p>
          <a:p>
            <a:r>
              <a:rPr lang="en-US" dirty="0"/>
              <a:t>Both the violin and clarinet would sound identical like a tuning fork, but they don’t! </a:t>
            </a:r>
          </a:p>
          <a:p>
            <a:r>
              <a:rPr lang="en-US" dirty="0"/>
              <a:t>Clarinet’s tube and violin’s string add harmonics</a:t>
            </a:r>
            <a:br>
              <a:rPr lang="en-US" dirty="0"/>
            </a:br>
            <a:r>
              <a:rPr lang="en-US" dirty="0"/>
              <a:t>Infinite number of harmonics – but weights </a:t>
            </a:r>
            <a:r>
              <a:rPr lang="en-US" i="1" dirty="0" err="1" smtClean="0"/>
              <a:t>C</a:t>
            </a:r>
            <a:r>
              <a:rPr lang="en-US" i="1" baseline="-25000" dirty="0" err="1" smtClean="0"/>
              <a:t>n</a:t>
            </a:r>
            <a:r>
              <a:rPr lang="en-US" dirty="0" smtClean="0"/>
              <a:t> </a:t>
            </a:r>
            <a:r>
              <a:rPr lang="en-US" dirty="0"/>
              <a:t>are different </a:t>
            </a:r>
          </a:p>
          <a:p>
            <a:r>
              <a:rPr lang="en-US" dirty="0"/>
              <a:t>Similarly, human voice and speech have distinguishing weights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6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Aperiodic 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186575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They have a </a:t>
            </a:r>
            <a:r>
              <a:rPr lang="en-US" i="1" dirty="0" smtClean="0"/>
              <a:t>continuous range </a:t>
            </a:r>
            <a:r>
              <a:rPr lang="en-US" dirty="0" smtClean="0"/>
              <a:t>of frequencies in them</a:t>
            </a:r>
          </a:p>
          <a:p>
            <a:pPr lvl="1"/>
            <a:r>
              <a:rPr lang="en-US" dirty="0" smtClean="0"/>
              <a:t>No longer just the harmonics</a:t>
            </a:r>
          </a:p>
          <a:p>
            <a:r>
              <a:rPr lang="en-US" dirty="0" smtClean="0"/>
              <a:t>A fat aperiodic signal has a smaller range of frequency content</a:t>
            </a:r>
          </a:p>
          <a:p>
            <a:r>
              <a:rPr lang="en-US" dirty="0" smtClean="0"/>
              <a:t>A thin aperiodic signal has a larger range of frequency content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3793" y="5063449"/>
            <a:ext cx="17318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40172" y="3991242"/>
            <a:ext cx="676265" cy="10722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33965" y="511293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96714" y="5079945"/>
            <a:ext cx="2362630" cy="3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344129" y="3995183"/>
            <a:ext cx="1405964" cy="10722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81936" y="5133371"/>
            <a:ext cx="6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577055" y="5100380"/>
            <a:ext cx="17318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17227" y="514986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23" name="Snip Same Side Corner Rectangle 22"/>
          <p:cNvSpPr/>
          <p:nvPr/>
        </p:nvSpPr>
        <p:spPr>
          <a:xfrm>
            <a:off x="2688563" y="3991242"/>
            <a:ext cx="1385517" cy="1105198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636838" y="5079945"/>
            <a:ext cx="1030547" cy="24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75661" y="515380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26" name="Snip Same Side Corner Rectangle 25"/>
          <p:cNvSpPr/>
          <p:nvPr/>
        </p:nvSpPr>
        <p:spPr>
          <a:xfrm>
            <a:off x="7851263" y="3995183"/>
            <a:ext cx="581251" cy="1105198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863850" y="4420125"/>
            <a:ext cx="643276" cy="329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014007" y="4374579"/>
            <a:ext cx="643276" cy="32991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Right Arrow 4"/>
          <p:cNvSpPr/>
          <p:nvPr/>
        </p:nvSpPr>
        <p:spPr>
          <a:xfrm>
            <a:off x="2703279" y="3797603"/>
            <a:ext cx="1370500" cy="163472"/>
          </a:xfrm>
          <a:prstGeom prst="left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03867" y="3458082"/>
            <a:ext cx="12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7858371" y="3772450"/>
            <a:ext cx="578376" cy="190127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58129" y="3459584"/>
            <a:ext cx="120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Bandwidth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19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Measure of the range of frequencies in a signal</a:t>
            </a:r>
            <a:br>
              <a:rPr lang="en-US" dirty="0"/>
            </a:br>
            <a:r>
              <a:rPr lang="en-US" dirty="0"/>
              <a:t>Half-power </a:t>
            </a:r>
            <a:r>
              <a:rPr lang="en-US" dirty="0" smtClean="0"/>
              <a:t>bandwidth</a:t>
            </a:r>
          </a:p>
          <a:p>
            <a:pPr lvl="1"/>
            <a:r>
              <a:rPr lang="en-US" dirty="0" smtClean="0"/>
              <a:t>Interval </a:t>
            </a:r>
            <a:r>
              <a:rPr lang="en-US" dirty="0"/>
              <a:t>where spectrum falls to </a:t>
            </a:r>
            <a:r>
              <a:rPr lang="en-US" dirty="0" smtClean="0"/>
              <a:t>½ the </a:t>
            </a:r>
            <a:r>
              <a:rPr lang="en-US" dirty="0"/>
              <a:t>maximum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Null</a:t>
            </a:r>
            <a:r>
              <a:rPr lang="en-US" dirty="0"/>
              <a:t>-to-null bandwidth - Width of the </a:t>
            </a:r>
            <a:r>
              <a:rPr lang="en-US" dirty="0" err="1"/>
              <a:t>mainlobe</a:t>
            </a:r>
            <a:r>
              <a:rPr lang="en-US" dirty="0"/>
              <a:t> of the </a:t>
            </a:r>
            <a:r>
              <a:rPr lang="en-US" dirty="0" smtClean="0"/>
              <a:t>spectrum</a:t>
            </a:r>
          </a:p>
          <a:p>
            <a:r>
              <a:rPr lang="en-US" dirty="0" smtClean="0"/>
              <a:t>Fractional </a:t>
            </a:r>
            <a:r>
              <a:rPr lang="en-US" dirty="0"/>
              <a:t>containment bandwidth - Width of the spectrum that contains 95% or 99% of the power (FCC) </a:t>
            </a:r>
          </a:p>
          <a:p>
            <a:r>
              <a:rPr lang="en-US" dirty="0" smtClean="0"/>
              <a:t>Out</a:t>
            </a:r>
            <a:r>
              <a:rPr lang="en-US" dirty="0"/>
              <a:t>-of band emission level - Width of spectrum beyond which the spectrum value is some dB below the maximum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Spectrum and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Spectrum – a range/continuum of frequencies. </a:t>
            </a:r>
          </a:p>
          <a:p>
            <a:pPr lvl="1"/>
            <a:r>
              <a:rPr lang="en-US" smtClean="0"/>
              <a:t>Radio Spectrum  0 – 300 GHz</a:t>
            </a:r>
          </a:p>
          <a:p>
            <a:pPr lvl="1"/>
            <a:r>
              <a:rPr lang="en-US" smtClean="0"/>
              <a:t>Visible Spectrum  400 – 790 THz</a:t>
            </a:r>
          </a:p>
          <a:p>
            <a:r>
              <a:rPr lang="en-US" smtClean="0"/>
              <a:t>Band – a small slice of the spectrum</a:t>
            </a:r>
          </a:p>
          <a:p>
            <a:pPr lvl="1"/>
            <a:r>
              <a:rPr lang="en-US" smtClean="0"/>
              <a:t>USA AM Radio band 530-1710 kHz</a:t>
            </a:r>
          </a:p>
          <a:p>
            <a:r>
              <a:rPr lang="en-US" smtClean="0"/>
              <a:t>Absolute bandwidth - width of the spectrum of a signal</a:t>
            </a:r>
          </a:p>
          <a:p>
            <a:r>
              <a:rPr lang="en-US" smtClean="0"/>
              <a:t>Effective bandwidth (bandwidth) -  band of frequencies that contains most of the signal’</a:t>
            </a:r>
            <a:r>
              <a:rPr lang="en-US" altLang="ja-JP" smtClean="0"/>
              <a:t>s energy </a:t>
            </a:r>
          </a:p>
          <a:p>
            <a:pPr lvl="1"/>
            <a:r>
              <a:rPr lang="en-US" smtClean="0"/>
              <a:t>Example: human voice – absolute bandwidth 0-20 kHz, effective bandwidth 50 – 3400 Hz.</a:t>
            </a:r>
          </a:p>
          <a:p>
            <a:endParaRPr lang="en-US" dirty="0"/>
          </a:p>
        </p:txBody>
      </p:sp>
      <p:pic>
        <p:nvPicPr>
          <p:cNvPr id="8" name="Picture 2" descr="MC900197938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75" y="5145126"/>
            <a:ext cx="1886153" cy="148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and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signal can be represented in frequency or in time</a:t>
            </a:r>
          </a:p>
          <a:p>
            <a:r>
              <a:rPr lang="en-US" dirty="0" smtClean="0"/>
              <a:t>If we look at frequency, we call it the “spectrum” of the signal </a:t>
            </a:r>
          </a:p>
          <a:p>
            <a:pPr lvl="1"/>
            <a:r>
              <a:rPr lang="en-US" dirty="0" smtClean="0"/>
              <a:t>This is a loose and simplified definition</a:t>
            </a:r>
          </a:p>
          <a:p>
            <a:r>
              <a:rPr lang="en-US" dirty="0" smtClean="0"/>
              <a:t>Signals can “interfere” in time or in frequency</a:t>
            </a:r>
          </a:p>
          <a:p>
            <a:pPr lvl="1"/>
            <a:r>
              <a:rPr lang="en-US" dirty="0" smtClean="0"/>
              <a:t>What if the kids started shouting at a different time?</a:t>
            </a:r>
          </a:p>
          <a:p>
            <a:pPr lvl="1"/>
            <a:r>
              <a:rPr lang="en-US" dirty="0" smtClean="0"/>
              <a:t>How about an ultrasonic dog whistle?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27565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Filters allow certain frequencies to go through and stop other </a:t>
            </a:r>
            <a:r>
              <a:rPr lang="en-US" dirty="0" smtClean="0"/>
              <a:t>frequencies</a:t>
            </a:r>
          </a:p>
          <a:p>
            <a:pPr lvl="1"/>
            <a:r>
              <a:rPr lang="en-US" dirty="0" smtClean="0"/>
              <a:t>Useful for </a:t>
            </a:r>
            <a:r>
              <a:rPr lang="en-US" b="1" dirty="0" smtClean="0"/>
              <a:t>separating</a:t>
            </a:r>
            <a:r>
              <a:rPr lang="en-US" dirty="0" smtClean="0"/>
              <a:t> multiplexed signals</a:t>
            </a:r>
          </a:p>
          <a:p>
            <a:r>
              <a:rPr lang="en-US" dirty="0" smtClean="0"/>
              <a:t>The </a:t>
            </a:r>
            <a:r>
              <a:rPr lang="en-US" b="1" dirty="0"/>
              <a:t>attenuation</a:t>
            </a:r>
            <a:r>
              <a:rPr lang="en-US" dirty="0"/>
              <a:t> and </a:t>
            </a:r>
            <a:r>
              <a:rPr lang="en-US" b="1" dirty="0"/>
              <a:t>phase</a:t>
            </a:r>
            <a:r>
              <a:rPr lang="en-US" dirty="0"/>
              <a:t> of different frequencies can be affected differently </a:t>
            </a:r>
            <a:endParaRPr lang="en-US" dirty="0" smtClean="0"/>
          </a:p>
          <a:p>
            <a:r>
              <a:rPr lang="en-US" dirty="0" smtClean="0"/>
              <a:t>Channels (transmission media) </a:t>
            </a:r>
            <a:r>
              <a:rPr lang="en-US" dirty="0"/>
              <a:t>are often like </a:t>
            </a:r>
            <a:r>
              <a:rPr lang="en-US" dirty="0" smtClean="0"/>
              <a:t>filters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 descr="superpos-chann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4" y="4449479"/>
            <a:ext cx="7809770" cy="13239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Ideal Filters</a:t>
            </a:r>
            <a:endParaRPr lang="en-US" dirty="0"/>
          </a:p>
        </p:txBody>
      </p:sp>
      <p:pic>
        <p:nvPicPr>
          <p:cNvPr id="5" name="Picture 4" descr="filt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93" y="1755098"/>
            <a:ext cx="6332812" cy="4583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Reading Vs. Speaking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2970718" cy="402336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Your thoughts are “encoded” into words</a:t>
            </a:r>
          </a:p>
          <a:p>
            <a:r>
              <a:rPr lang="en-US" dirty="0" smtClean="0"/>
              <a:t>Words are carried by audio signals</a:t>
            </a:r>
          </a:p>
          <a:p>
            <a:pPr lvl="1"/>
            <a:r>
              <a:rPr lang="en-US" dirty="0" smtClean="0"/>
              <a:t>Mouth = Transmitter (</a:t>
            </a:r>
            <a:r>
              <a:rPr lang="en-US" dirty="0" err="1" smtClean="0"/>
              <a:t>Tx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Ear = Receiver (Rx)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12" y="1828944"/>
            <a:ext cx="4873620" cy="3944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98298" y="57286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static.ddmcdn.com</a:t>
            </a:r>
            <a:r>
              <a:rPr lang="en-US" dirty="0"/>
              <a:t>/gif/mind-reading-120131-676450-.jpg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frequency domain representation helps us understand </a:t>
            </a:r>
            <a:r>
              <a:rPr lang="en-US" b="1" dirty="0" smtClean="0"/>
              <a:t>bandwidth</a:t>
            </a:r>
            <a:r>
              <a:rPr lang="en-US" dirty="0" smtClean="0"/>
              <a:t> more precisely</a:t>
            </a:r>
          </a:p>
          <a:p>
            <a:r>
              <a:rPr lang="en-US" dirty="0" smtClean="0"/>
              <a:t>The bandwidth of a signal consists of its frequency range</a:t>
            </a:r>
          </a:p>
          <a:p>
            <a:r>
              <a:rPr lang="en-US" dirty="0" smtClean="0"/>
              <a:t>Signals with shorter periods (or thin in time) have greater bandwidth than signals with longer periods (or fat in time)</a:t>
            </a:r>
          </a:p>
          <a:p>
            <a:r>
              <a:rPr lang="en-US" dirty="0" smtClean="0"/>
              <a:t>Later</a:t>
            </a:r>
          </a:p>
          <a:p>
            <a:pPr lvl="1"/>
            <a:r>
              <a:rPr lang="en-US" dirty="0" smtClean="0"/>
              <a:t>Different digital signals (line codes) have different bandwidths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Speaking (Audio Signal)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843957" y="2011174"/>
            <a:ext cx="3208400" cy="1444266"/>
            <a:chOff x="2843957" y="2011174"/>
            <a:chExt cx="3208400" cy="1444266"/>
          </a:xfrm>
        </p:grpSpPr>
        <p:pic>
          <p:nvPicPr>
            <p:cNvPr id="5" name="Picture 26" descr="pe01732_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43957" y="2560090"/>
              <a:ext cx="885825" cy="895350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2888383" y="2123370"/>
              <a:ext cx="63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Alice</a:t>
              </a:r>
              <a:endParaRPr lang="en-US" dirty="0"/>
            </a:p>
          </p:txBody>
        </p:sp>
        <p:pic>
          <p:nvPicPr>
            <p:cNvPr id="7" name="Picture 30" descr="bd05761_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64970" y="2390817"/>
              <a:ext cx="687387" cy="9271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5382177" y="2011174"/>
              <a:ext cx="553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Bob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3735232" y="2520027"/>
            <a:ext cx="1547701" cy="463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842458">
            <a:off x="3852275" y="2281891"/>
            <a:ext cx="13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sublime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5346" y="229083"/>
            <a:ext cx="8230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http://indianapublicmedia.org/amomentofscience/files/2009/07/3705-940x626.</a:t>
            </a:r>
            <a:r>
              <a:rPr lang="en-US" dirty="0" smtClean="0">
                <a:hlinkClick r:id="rId4"/>
              </a:rPr>
              <a:t>jpg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amotherworld.com</a:t>
            </a:r>
            <a:r>
              <a:rPr lang="en-US" dirty="0"/>
              <a:t>/main/</a:t>
            </a:r>
            <a:r>
              <a:rPr lang="en-US" dirty="0" err="1"/>
              <a:t>wp</a:t>
            </a:r>
            <a:r>
              <a:rPr lang="en-US" dirty="0"/>
              <a:t>-content/uploads/2010/11/</a:t>
            </a:r>
            <a:r>
              <a:rPr lang="en-US" dirty="0" err="1"/>
              <a:t>kids.jpg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4631"/>
            <a:ext cx="3886416" cy="258818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1943208" y="2787738"/>
            <a:ext cx="1207194" cy="7768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425" y="3951191"/>
            <a:ext cx="2716609" cy="2148016"/>
          </a:xfrm>
          <a:prstGeom prst="rect">
            <a:avLst/>
          </a:prstGeom>
        </p:spPr>
      </p:pic>
      <p:sp>
        <p:nvSpPr>
          <p:cNvPr id="16" name="Cloud Callout 15"/>
          <p:cNvSpPr/>
          <p:nvPr/>
        </p:nvSpPr>
        <p:spPr>
          <a:xfrm>
            <a:off x="0" y="1979459"/>
            <a:ext cx="2375172" cy="1204171"/>
          </a:xfrm>
          <a:prstGeom prst="cloudCallout">
            <a:avLst>
              <a:gd name="adj1" fmla="val 75806"/>
              <a:gd name="adj2" fmla="val 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grand, it is inspiring me</a:t>
            </a:r>
            <a:endParaRPr lang="en-US" dirty="0"/>
          </a:p>
        </p:txBody>
      </p:sp>
      <p:sp>
        <p:nvSpPr>
          <p:cNvPr id="17" name="Cloud Callout 16"/>
          <p:cNvSpPr/>
          <p:nvPr/>
        </p:nvSpPr>
        <p:spPr>
          <a:xfrm>
            <a:off x="6436710" y="1867931"/>
            <a:ext cx="2375172" cy="1204171"/>
          </a:xfrm>
          <a:prstGeom prst="cloudCallout">
            <a:avLst>
              <a:gd name="adj1" fmla="val -67944"/>
              <a:gd name="adj2" fmla="val 70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 says it is impressive…</a:t>
            </a:r>
            <a:endParaRPr lang="en-US" dirty="0"/>
          </a:p>
        </p:txBody>
      </p:sp>
      <p:sp>
        <p:nvSpPr>
          <p:cNvPr id="18" name="Cloud Callout 17"/>
          <p:cNvSpPr/>
          <p:nvPr/>
        </p:nvSpPr>
        <p:spPr>
          <a:xfrm>
            <a:off x="6605604" y="3224502"/>
            <a:ext cx="2375172" cy="1204171"/>
          </a:xfrm>
          <a:prstGeom prst="cloudCallout">
            <a:avLst>
              <a:gd name="adj1" fmla="val -74888"/>
              <a:gd name="adj2" fmla="val -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Did she want a subway sandwich?</a:t>
            </a:r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20156228">
            <a:off x="4660785" y="2811909"/>
            <a:ext cx="416741" cy="140677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6" grpId="0" animBg="1"/>
      <p:bldP spid="17" grpId="0" animBg="1"/>
      <p:bldP spid="17" grpId="1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-&gt; Data -&gt; Moving Data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How </a:t>
            </a:r>
            <a:r>
              <a:rPr lang="en-US" dirty="0"/>
              <a:t>can we move information from one location to another (assuming a </a:t>
            </a:r>
            <a:r>
              <a:rPr lang="en-US" b="1" dirty="0"/>
              <a:t>channel</a:t>
            </a:r>
            <a:r>
              <a:rPr lang="en-US" dirty="0"/>
              <a:t> exists)</a:t>
            </a:r>
            <a:r>
              <a:rPr lang="en-US" dirty="0" smtClean="0"/>
              <a:t>?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 smtClean="0"/>
              <a:t>Encoding of information (digital or analog?)</a:t>
            </a:r>
          </a:p>
          <a:p>
            <a:pPr lvl="1"/>
            <a:r>
              <a:rPr lang="en-US" dirty="0" smtClean="0"/>
              <a:t>Representation </a:t>
            </a:r>
            <a:r>
              <a:rPr lang="en-US" dirty="0"/>
              <a:t>of facts in a formalized manner suitable for communication, interpretation, or processing by humans or by automatic means</a:t>
            </a:r>
          </a:p>
          <a:p>
            <a:pPr lvl="1"/>
            <a:r>
              <a:rPr lang="en-US" dirty="0"/>
              <a:t>Example: </a:t>
            </a:r>
            <a:r>
              <a:rPr lang="en-US" dirty="0" smtClean="0"/>
              <a:t>Word document or </a:t>
            </a:r>
            <a:r>
              <a:rPr lang="en-US" dirty="0"/>
              <a:t>numbers in computer spreadsheets</a:t>
            </a:r>
          </a:p>
          <a:p>
            <a:r>
              <a:rPr lang="en-US" dirty="0" smtClean="0"/>
              <a:t>How do we move data from one location to another (assuming a channel exists)?</a:t>
            </a:r>
            <a:endParaRPr lang="en-US" dirty="0"/>
          </a:p>
          <a:p>
            <a:r>
              <a:rPr lang="en-US" dirty="0"/>
              <a:t>What are the properties and impairments associated with these techniques</a:t>
            </a:r>
            <a:r>
              <a:rPr lang="en-US" dirty="0" smtClean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Historical Strategies</a:t>
            </a: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Physical</a:t>
            </a:r>
          </a:p>
          <a:p>
            <a:pPr lvl="1"/>
            <a:r>
              <a:rPr lang="en-US" dirty="0" smtClean="0"/>
              <a:t>Mail</a:t>
            </a:r>
          </a:p>
          <a:p>
            <a:pPr lvl="1"/>
            <a:r>
              <a:rPr lang="en-US" dirty="0" smtClean="0"/>
              <a:t>Carrier pigeons</a:t>
            </a:r>
          </a:p>
          <a:p>
            <a:pPr lvl="1"/>
            <a:r>
              <a:rPr lang="en-US" dirty="0" smtClean="0"/>
              <a:t>Touch</a:t>
            </a:r>
          </a:p>
          <a:p>
            <a:r>
              <a:rPr lang="en-US" dirty="0" smtClean="0"/>
              <a:t>Acoustic</a:t>
            </a:r>
          </a:p>
          <a:p>
            <a:pPr lvl="1"/>
            <a:r>
              <a:rPr lang="en-US" dirty="0" smtClean="0"/>
              <a:t>Speech</a:t>
            </a:r>
          </a:p>
          <a:p>
            <a:pPr lvl="1"/>
            <a:r>
              <a:rPr lang="en-US" dirty="0" smtClean="0"/>
              <a:t>African drums</a:t>
            </a:r>
          </a:p>
          <a:p>
            <a:r>
              <a:rPr lang="en-US" dirty="0" smtClean="0"/>
              <a:t>Optical </a:t>
            </a:r>
          </a:p>
          <a:p>
            <a:pPr lvl="1"/>
            <a:r>
              <a:rPr lang="en-US" dirty="0" smtClean="0"/>
              <a:t>Smoke signals</a:t>
            </a:r>
          </a:p>
          <a:p>
            <a:pPr lvl="1"/>
            <a:r>
              <a:rPr lang="en-US" dirty="0" smtClean="0"/>
              <a:t>Semaphore tower chains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27" y="1830997"/>
            <a:ext cx="3438244" cy="45843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4736" y="136646"/>
            <a:ext cx="8781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/commons/9/94/</a:t>
            </a:r>
            <a:r>
              <a:rPr lang="en-US" dirty="0" err="1"/>
              <a:t>OptischerTelegraf.jpg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42849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Signal</a:t>
            </a:r>
          </a:p>
          <a:p>
            <a:pPr lvl="1"/>
            <a:r>
              <a:rPr lang="en-US" dirty="0"/>
              <a:t>Detectable transmitted energy that can be used to carry </a:t>
            </a:r>
            <a:r>
              <a:rPr lang="en-US" dirty="0" smtClean="0"/>
              <a:t>data or</a:t>
            </a:r>
            <a:endParaRPr lang="en-US" dirty="0"/>
          </a:p>
          <a:p>
            <a:pPr lvl="1"/>
            <a:r>
              <a:rPr lang="en-US" dirty="0"/>
              <a:t>A time-dependent variation of a characteristic of a physical phenomenon, used to convey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Example: voice in humans or wire voltage in computer </a:t>
            </a:r>
            <a:r>
              <a:rPr lang="en-US" dirty="0" smtClean="0"/>
              <a:t>networks</a:t>
            </a:r>
          </a:p>
          <a:p>
            <a:r>
              <a:rPr lang="en-US" dirty="0"/>
              <a:t>Electrical or optical </a:t>
            </a:r>
            <a:r>
              <a:rPr lang="en-US" dirty="0" smtClean="0"/>
              <a:t>energy, RF waves</a:t>
            </a:r>
            <a:endParaRPr lang="en-US" dirty="0"/>
          </a:p>
          <a:p>
            <a:r>
              <a:rPr lang="en-US" dirty="0"/>
              <a:t>We will focus on electrical </a:t>
            </a:r>
            <a:r>
              <a:rPr lang="en-US" dirty="0" smtClean="0"/>
              <a:t>energy, maybe RF waves</a:t>
            </a:r>
            <a:endParaRPr lang="en-US" dirty="0"/>
          </a:p>
          <a:p>
            <a:pPr lvl="1"/>
            <a:r>
              <a:rPr lang="en-US" dirty="0"/>
              <a:t>Typically a voltage on a wire</a:t>
            </a:r>
          </a:p>
          <a:p>
            <a:pPr lvl="1"/>
            <a:r>
              <a:rPr lang="en-US" dirty="0"/>
              <a:t>Must be </a:t>
            </a:r>
            <a:r>
              <a:rPr lang="en-US" b="1" dirty="0"/>
              <a:t>changing over time </a:t>
            </a:r>
            <a:r>
              <a:rPr lang="en-US" dirty="0"/>
              <a:t>to carry information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62" y="83872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modified from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Mathematically, a signal is represented as a function of time –  or can  be expressed as a function of frequency</a:t>
            </a:r>
          </a:p>
          <a:p>
            <a:pPr lvl="1"/>
            <a:r>
              <a:rPr lang="en-US" dirty="0" smtClean="0"/>
              <a:t>Example: </a:t>
            </a:r>
            <a:r>
              <a:rPr lang="en-US" i="1" dirty="0" smtClean="0"/>
              <a:t>s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or </a:t>
            </a:r>
            <a:r>
              <a:rPr lang="en-US" i="1" dirty="0" smtClean="0"/>
              <a:t>S</a:t>
            </a:r>
            <a:r>
              <a:rPr lang="en-US" dirty="0" smtClean="0"/>
              <a:t>(</a:t>
            </a:r>
            <a:r>
              <a:rPr lang="en-US" i="1" dirty="0" smtClean="0"/>
              <a:t>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Communication systems perform the tasks of</a:t>
            </a:r>
          </a:p>
          <a:p>
            <a:pPr lvl="1"/>
            <a:r>
              <a:rPr lang="en-US" dirty="0" smtClean="0"/>
              <a:t>Signal generation (conversion of information to signal)</a:t>
            </a:r>
          </a:p>
          <a:p>
            <a:pPr lvl="1"/>
            <a:r>
              <a:rPr lang="en-US" dirty="0" smtClean="0"/>
              <a:t>Signal transmission</a:t>
            </a:r>
          </a:p>
          <a:p>
            <a:pPr lvl="1"/>
            <a:r>
              <a:rPr lang="en-US" dirty="0" smtClean="0"/>
              <a:t>Signal reception</a:t>
            </a:r>
          </a:p>
          <a:p>
            <a:pPr lvl="1"/>
            <a:r>
              <a:rPr lang="en-US" dirty="0" smtClean="0"/>
              <a:t>Signal detection (conversion of signal to information)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plecomsy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98" y="3803200"/>
            <a:ext cx="5596075" cy="2849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err="1" smtClean="0"/>
              <a:t>Tx</a:t>
            </a:r>
            <a:r>
              <a:rPr lang="en-US" dirty="0" smtClean="0"/>
              <a:t>-Rx-Channel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214617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source produces a signal in time –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Example</a:t>
            </a:r>
            <a:r>
              <a:rPr lang="en-US" dirty="0"/>
              <a:t>: When we speak, an audio signal is created </a:t>
            </a:r>
            <a:endParaRPr lang="en-US" dirty="0" smtClean="0"/>
          </a:p>
          <a:p>
            <a:pPr lvl="1"/>
            <a:r>
              <a:rPr lang="en-US" dirty="0" smtClean="0"/>
              <a:t>Example</a:t>
            </a:r>
            <a:r>
              <a:rPr lang="en-US" dirty="0"/>
              <a:t>: When we speak into a microphone, the audio vibrations are converted into an electrical signal </a:t>
            </a:r>
          </a:p>
          <a:p>
            <a:r>
              <a:rPr lang="en-US" dirty="0"/>
              <a:t>The channel carries the signal to the sink </a:t>
            </a:r>
            <a:r>
              <a:rPr lang="en-US" dirty="0" smtClean="0"/>
              <a:t>(for now, transmission medium)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Air carries audio to ear </a:t>
            </a:r>
          </a:p>
          <a:p>
            <a:r>
              <a:rPr lang="en-US" dirty="0"/>
              <a:t>Noise – </a:t>
            </a:r>
            <a:r>
              <a:rPr lang="en-US" i="1" dirty="0"/>
              <a:t>n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– is a signal that distorts </a:t>
            </a:r>
            <a:r>
              <a:rPr lang="en-US" i="1" dirty="0"/>
              <a:t>s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owerbar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lowerbar.potx</Template>
  <TotalTime>906</TotalTime>
  <Words>1475</Words>
  <Application>Microsoft Office PowerPoint</Application>
  <PresentationFormat>On-screen Show (4:3)</PresentationFormat>
  <Paragraphs>240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Calibri</vt:lpstr>
      <vt:lpstr>Calibri Light</vt:lpstr>
      <vt:lpstr>Symbol</vt:lpstr>
      <vt:lpstr>Wingdings</vt:lpstr>
      <vt:lpstr>lowerbar</vt:lpstr>
      <vt:lpstr>Lecture 3b</vt:lpstr>
      <vt:lpstr>Information Vs. Data</vt:lpstr>
      <vt:lpstr>Mind Reading Vs. Speaking</vt:lpstr>
      <vt:lpstr>Speaking (Audio Signal)</vt:lpstr>
      <vt:lpstr>Information -&gt; Data -&gt; Moving Data</vt:lpstr>
      <vt:lpstr>Historical Strategies</vt:lpstr>
      <vt:lpstr>Signals</vt:lpstr>
      <vt:lpstr>Signals (2)</vt:lpstr>
      <vt:lpstr>Simple Tx-Rx-Channel</vt:lpstr>
      <vt:lpstr>Signals and their properties</vt:lpstr>
      <vt:lpstr>Impacts of improved signaling</vt:lpstr>
      <vt:lpstr>Impacts of improved signaling (2)</vt:lpstr>
      <vt:lpstr>Categories of signals</vt:lpstr>
      <vt:lpstr>Analog Signals</vt:lpstr>
      <vt:lpstr>Digital signals</vt:lpstr>
      <vt:lpstr>Periodic and Aperiodic Signals</vt:lpstr>
      <vt:lpstr>Sinusoids (1)</vt:lpstr>
      <vt:lpstr>Sinusoids (2)</vt:lpstr>
      <vt:lpstr>Some Sinusoids</vt:lpstr>
      <vt:lpstr>Some Trigonometric Identities</vt:lpstr>
      <vt:lpstr>Why sinusoids and trigonometry?</vt:lpstr>
      <vt:lpstr>Example</vt:lpstr>
      <vt:lpstr>Clarinet and Violin</vt:lpstr>
      <vt:lpstr>Aperiodic Signals</vt:lpstr>
      <vt:lpstr>Bandwidth</vt:lpstr>
      <vt:lpstr>Spectrum and Bandwidth</vt:lpstr>
      <vt:lpstr>Frequency and Time</vt:lpstr>
      <vt:lpstr>Filters</vt:lpstr>
      <vt:lpstr>Types of Ideal Filters</vt:lpstr>
      <vt:lpstr>Key Takeaways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prashant</dc:creator>
  <cp:lastModifiedBy>Cui, Liu</cp:lastModifiedBy>
  <cp:revision>92</cp:revision>
  <dcterms:created xsi:type="dcterms:W3CDTF">2013-11-26T13:30:49Z</dcterms:created>
  <dcterms:modified xsi:type="dcterms:W3CDTF">2016-02-04T23:51:46Z</dcterms:modified>
</cp:coreProperties>
</file>